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24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45B0-399C-491D-AD03-6D6C4F67D916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DED-F0C8-4255-8066-41C743660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294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45B0-399C-491D-AD03-6D6C4F67D916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DED-F0C8-4255-8066-41C743660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63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45B0-399C-491D-AD03-6D6C4F67D916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DED-F0C8-4255-8066-41C743660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36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73914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1295400"/>
            <a:ext cx="36195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95900" y="1295400"/>
            <a:ext cx="36195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75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45B0-399C-491D-AD03-6D6C4F67D916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DED-F0C8-4255-8066-41C743660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32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45B0-399C-491D-AD03-6D6C4F67D916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DED-F0C8-4255-8066-41C743660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0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45B0-399C-491D-AD03-6D6C4F67D916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DED-F0C8-4255-8066-41C743660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86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45B0-399C-491D-AD03-6D6C4F67D916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DED-F0C8-4255-8066-41C743660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3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45B0-399C-491D-AD03-6D6C4F67D916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DED-F0C8-4255-8066-41C743660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3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45B0-399C-491D-AD03-6D6C4F67D916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DED-F0C8-4255-8066-41C743660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4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45B0-399C-491D-AD03-6D6C4F67D916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DED-F0C8-4255-8066-41C743660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6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45B0-399C-491D-AD03-6D6C4F67D916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DED-F0C8-4255-8066-41C743660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07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E45B0-399C-491D-AD03-6D6C4F67D916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ECDED-F0C8-4255-8066-41C743660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337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-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Logic of Hypothesis Testing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1000" y="1736942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altLang="en-US" b="1" dirty="0" smtClean="0"/>
              <a:t>Inferential statistics</a:t>
            </a:r>
            <a:r>
              <a:rPr lang="en-US" altLang="en-US" dirty="0" smtClean="0"/>
              <a:t>:</a:t>
            </a:r>
          </a:p>
          <a:p>
            <a:pPr eaLnBrk="1" hangingPunct="1"/>
            <a:r>
              <a:rPr lang="en-US" altLang="en-US" dirty="0" smtClean="0"/>
              <a:t>Based on laws of probability</a:t>
            </a:r>
          </a:p>
          <a:p>
            <a:pPr eaLnBrk="1" hangingPunct="1"/>
            <a:r>
              <a:rPr lang="en-US" altLang="en-US" dirty="0" smtClean="0"/>
              <a:t>Used to estimate population parameters from sample statistics </a:t>
            </a:r>
          </a:p>
          <a:p>
            <a:pPr eaLnBrk="1" hangingPunct="1"/>
            <a:r>
              <a:rPr lang="en-US" altLang="en-US" dirty="0" smtClean="0"/>
              <a:t>When different researchers apply inferential statistics to the same data resulting conclusions likely to be the same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pic>
        <p:nvPicPr>
          <p:cNvPr id="4" name="Picture 6" descr="C:\Documents and Settings\cstor002\Local Settings\Temporary Internet Files\Content.IE5\K0XVSZJC\MC90015697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799" y="457200"/>
            <a:ext cx="205069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924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Step 2 </a:t>
            </a:r>
            <a:br>
              <a:rPr lang="en-US" dirty="0" smtClean="0"/>
            </a:br>
            <a:r>
              <a:rPr lang="en-US" dirty="0" smtClean="0"/>
              <a:t> 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5780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US" b="1" dirty="0" smtClean="0">
                <a:solidFill>
                  <a:schemeClr val="accent4"/>
                </a:solidFill>
              </a:rPr>
              <a:t>Nonparametric tests</a:t>
            </a:r>
          </a:p>
          <a:p>
            <a:pPr lvl="1" eaLnBrk="1" hangingPunct="1">
              <a:defRPr/>
            </a:pPr>
            <a:r>
              <a:rPr lang="en-US" dirty="0" smtClean="0"/>
              <a:t>Do not estimate parameters</a:t>
            </a:r>
          </a:p>
          <a:p>
            <a:pPr lvl="1" eaLnBrk="1" hangingPunct="1">
              <a:defRPr/>
            </a:pPr>
            <a:r>
              <a:rPr lang="en-US" dirty="0" smtClean="0"/>
              <a:t>Involve less restrictive assumptions about the distribution shape (referred to as </a:t>
            </a:r>
            <a:r>
              <a:rPr lang="en-US" b="1" dirty="0" smtClean="0"/>
              <a:t>distribution</a:t>
            </a:r>
            <a:r>
              <a:rPr lang="en-US" dirty="0" smtClean="0"/>
              <a:t> </a:t>
            </a:r>
            <a:r>
              <a:rPr lang="en-US" b="1" dirty="0" smtClean="0"/>
              <a:t>free tests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en-US" dirty="0" smtClean="0"/>
              <a:t>Use when</a:t>
            </a:r>
          </a:p>
          <a:p>
            <a:pPr lvl="2" eaLnBrk="1" hangingPunct="1">
              <a:defRPr/>
            </a:pPr>
            <a:r>
              <a:rPr lang="en-US" dirty="0" smtClean="0"/>
              <a:t>Variables are not at the interval or ratio level</a:t>
            </a:r>
          </a:p>
          <a:p>
            <a:pPr lvl="2" eaLnBrk="1" hangingPunct="1">
              <a:defRPr/>
            </a:pPr>
            <a:r>
              <a:rPr lang="en-US" dirty="0" smtClean="0"/>
              <a:t>distribution is markedly skewed (i.e. not normal) </a:t>
            </a:r>
          </a:p>
          <a:p>
            <a:pPr lvl="2" eaLnBrk="1" hangingPunct="1">
              <a:defRPr/>
            </a:pPr>
            <a:r>
              <a:rPr lang="en-US" dirty="0" smtClean="0"/>
              <a:t>when sample size is small</a:t>
            </a:r>
          </a:p>
        </p:txBody>
      </p:sp>
    </p:spTree>
    <p:extLst>
      <p:ext uri="{BB962C8B-B14F-4D97-AF65-F5344CB8AC3E}">
        <p14:creationId xmlns:p14="http://schemas.microsoft.com/office/powerpoint/2010/main" val="3368416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Step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686800" cy="5211763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Research data is used to compute </a:t>
            </a:r>
            <a:r>
              <a:rPr lang="en-US" b="1" dirty="0" smtClean="0"/>
              <a:t>test statistics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Every test statistic is based on a related theoretical distribution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Value of the computed statistic  is compared to values  that specify </a:t>
            </a:r>
            <a:r>
              <a:rPr lang="en-US" b="1" dirty="0" smtClean="0">
                <a:solidFill>
                  <a:schemeClr val="accent4"/>
                </a:solidFill>
              </a:rPr>
              <a:t>critical limits </a:t>
            </a:r>
            <a:r>
              <a:rPr lang="en-US" dirty="0" smtClean="0"/>
              <a:t>for the underlying distribution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When beyond the critical limit the results are said to be statistically significant (</a:t>
            </a:r>
            <a:r>
              <a:rPr lang="en-US" dirty="0" err="1" smtClean="0"/>
              <a:t>vs</a:t>
            </a:r>
            <a:r>
              <a:rPr lang="en-US" dirty="0" smtClean="0"/>
              <a:t> clinically significant)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Stat significance means that the obtained results are not likely to have been a result of chance at some specified level, e.g., &lt;.05 . A </a:t>
            </a:r>
            <a:r>
              <a:rPr lang="en-US" dirty="0" err="1" smtClean="0"/>
              <a:t>nonsignificant</a:t>
            </a:r>
            <a:r>
              <a:rPr lang="en-US" dirty="0" smtClean="0"/>
              <a:t> result could reflect chance fluctuations.</a:t>
            </a:r>
          </a:p>
        </p:txBody>
      </p:sp>
    </p:spTree>
    <p:extLst>
      <p:ext uri="{BB962C8B-B14F-4D97-AF65-F5344CB8AC3E}">
        <p14:creationId xmlns:p14="http://schemas.microsoft.com/office/powerpoint/2010/main" val="348798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63" y="304800"/>
            <a:ext cx="7772400" cy="626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078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 b="1" smtClean="0"/>
              <a:t>Factors  considered in selecting a test statistic include</a:t>
            </a:r>
            <a:r>
              <a:rPr lang="en-US" altLang="en-US" smtClean="0"/>
              <a:t>: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Levels of measurement of the variables</a:t>
            </a:r>
          </a:p>
          <a:p>
            <a:pPr eaLnBrk="1" hangingPunct="1"/>
            <a:r>
              <a:rPr lang="en-US" altLang="en-US" smtClean="0"/>
              <a:t>Whether a parametric test is justified</a:t>
            </a:r>
          </a:p>
          <a:p>
            <a:pPr eaLnBrk="1" hangingPunct="1"/>
            <a:r>
              <a:rPr lang="en-US" altLang="en-US" smtClean="0"/>
              <a:t>Whether dependent or independent groups</a:t>
            </a:r>
          </a:p>
          <a:p>
            <a:pPr eaLnBrk="1" hangingPunct="1"/>
            <a:r>
              <a:rPr lang="en-US" altLang="en-US" smtClean="0"/>
              <a:t> Whether the focus is correlations or group comparisons and if so,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altLang="en-US" smtClean="0"/>
              <a:t>How many groups are being compared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84319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Step 2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Types of comparisons: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4"/>
                </a:solidFill>
              </a:rPr>
              <a:t>Between subjects design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Comparisons involve </a:t>
            </a:r>
            <a:r>
              <a:rPr lang="en-US" b="1" dirty="0" smtClean="0"/>
              <a:t>different subjects </a:t>
            </a:r>
            <a:r>
              <a:rPr lang="en-US" dirty="0" smtClean="0"/>
              <a:t>(e.g. experimental and control group) and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Statistical </a:t>
            </a:r>
            <a:r>
              <a:rPr lang="en-US" b="1" dirty="0" smtClean="0"/>
              <a:t>test is for </a:t>
            </a:r>
            <a:r>
              <a:rPr lang="en-US" b="1" dirty="0" smtClean="0">
                <a:solidFill>
                  <a:schemeClr val="accent4"/>
                </a:solidFill>
              </a:rPr>
              <a:t>independent groups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4"/>
                </a:solidFill>
              </a:rPr>
              <a:t>Within subjects design</a:t>
            </a:r>
            <a:endParaRPr lang="en-US" dirty="0" smtClean="0">
              <a:solidFill>
                <a:schemeClr val="accent4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Involve </a:t>
            </a:r>
            <a:r>
              <a:rPr lang="en-US" b="1" dirty="0" smtClean="0"/>
              <a:t>one group of subjects </a:t>
            </a:r>
            <a:r>
              <a:rPr lang="en-US" dirty="0" smtClean="0"/>
              <a:t>who are exposed to two or more treatments (e.g. staff nurse job satisfaction measured, same staff nurses participate in a mentoring program and job satisfaction measured again 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Comparisons are not independent because the same subjects used  in both conditions, thus referred to as </a:t>
            </a:r>
            <a:r>
              <a:rPr lang="en-US" b="1" dirty="0" smtClean="0"/>
              <a:t>tests for </a:t>
            </a:r>
            <a:r>
              <a:rPr lang="en-US" b="1" dirty="0" smtClean="0">
                <a:solidFill>
                  <a:schemeClr val="accent4"/>
                </a:solidFill>
              </a:rPr>
              <a:t>dependent groups</a:t>
            </a:r>
          </a:p>
        </p:txBody>
      </p:sp>
    </p:spTree>
    <p:extLst>
      <p:ext uri="{BB962C8B-B14F-4D97-AF65-F5344CB8AC3E}">
        <p14:creationId xmlns:p14="http://schemas.microsoft.com/office/powerpoint/2010/main" val="2371722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Basic Steps: Step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953000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Step 3 Specifying alpha or level of significance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Typically researcher sets alpha at 0.05.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However there are instances when researcher may decide to use a more stringent level of alpha , e.g. 0.01.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Alpha 0.05 indicates researcher willing to take up to 5% risk of making an error (Type I error) when deciding statistical significance.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Alpha 0.01 indicates researcher willing to take up to 1% risk of Type I error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chemeClr val="accent4"/>
                </a:solidFill>
              </a:rPr>
              <a:t>Type I error occurs when a researcher rejects the null hypothesis when in fact it is true in the population.</a:t>
            </a:r>
          </a:p>
        </p:txBody>
      </p:sp>
    </p:spTree>
    <p:extLst>
      <p:ext uri="{BB962C8B-B14F-4D97-AF65-F5344CB8AC3E}">
        <p14:creationId xmlns:p14="http://schemas.microsoft.com/office/powerpoint/2010/main" val="3244519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66800" y="4114800"/>
            <a:ext cx="6629400" cy="457200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47800" y="4572000"/>
            <a:ext cx="7086600" cy="457200"/>
          </a:xfrm>
          <a:prstGeom prst="rect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3733800"/>
            <a:ext cx="8610600" cy="16002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2400" b="1" dirty="0" smtClean="0"/>
              <a:t>Alpha</a:t>
            </a:r>
            <a:r>
              <a:rPr lang="en-US" sz="2400" dirty="0" smtClean="0"/>
              <a:t> </a:t>
            </a:r>
            <a:r>
              <a:rPr lang="en-US" sz="2400" b="1" dirty="0" smtClean="0"/>
              <a:t>– </a:t>
            </a:r>
            <a:r>
              <a:rPr lang="en-US" sz="2400" b="1" dirty="0" smtClean="0">
                <a:solidFill>
                  <a:schemeClr val="tx2"/>
                </a:solidFill>
              </a:rPr>
              <a:t>Level of significance</a:t>
            </a:r>
            <a:r>
              <a:rPr lang="en-US" sz="2400" b="1" dirty="0" smtClean="0"/>
              <a:t>, </a:t>
            </a:r>
            <a:r>
              <a:rPr lang="en-US" sz="2400" b="1" dirty="0" smtClean="0">
                <a:solidFill>
                  <a:schemeClr val="tx2"/>
                </a:solidFill>
              </a:rPr>
              <a:t>p value often set at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0.05 or 0.01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Type I error-Reject a null hypothesis when it is true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/>
              <a:t>Beta</a:t>
            </a:r>
            <a:r>
              <a:rPr lang="en-US" sz="2400" dirty="0" smtClean="0"/>
              <a:t> –Type II error-Fail to reject null hypothesis when it is false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685800" y="5257800"/>
            <a:ext cx="7696200" cy="1371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7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391400" cy="944563"/>
          </a:xfrm>
        </p:spPr>
        <p:txBody>
          <a:bodyPr/>
          <a:lstStyle/>
          <a:p>
            <a:pPr eaLnBrk="1" hangingPunct="1"/>
            <a:r>
              <a:rPr lang="en-US" altLang="en-US" smtClean="0"/>
              <a:t>Alpha, Beta, Power, Effect Size</a:t>
            </a:r>
          </a:p>
        </p:txBody>
      </p:sp>
      <p:graphicFrame>
        <p:nvGraphicFramePr>
          <p:cNvPr id="64554" name="Group 42"/>
          <p:cNvGraphicFramePr>
            <a:graphicFrameLocks noGrp="1"/>
          </p:cNvGraphicFramePr>
          <p:nvPr>
            <p:ph sz="half" idx="2"/>
          </p:nvPr>
        </p:nvGraphicFramePr>
        <p:xfrm>
          <a:off x="228600" y="685800"/>
          <a:ext cx="8534401" cy="2992437"/>
        </p:xfrm>
        <a:graphic>
          <a:graphicData uri="http://schemas.openxmlformats.org/drawingml/2006/table">
            <a:tbl>
              <a:tblPr/>
              <a:tblGrid>
                <a:gridCol w="2844800"/>
                <a:gridCol w="3129280"/>
                <a:gridCol w="2560321"/>
              </a:tblGrid>
              <a:tr h="3948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BD37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Null is true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BD37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Null is false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BD37">
                        <a:alpha val="50000"/>
                      </a:srgbClr>
                    </a:solidFill>
                  </a:tcPr>
                </a:tc>
              </a:tr>
              <a:tr h="1134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Researcher calc and decides the null is false: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Reject  null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BD37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B5681"/>
                          </a:solidFill>
                          <a:effectLst/>
                          <a:latin typeface="Arial" charset="0"/>
                        </a:rPr>
                        <a:t>Alpha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Type I error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False positive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B568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7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– Beta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Power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CORRECT REJECTION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</a:tr>
              <a:tr h="14634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Researcher calc and decides the null is true: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Null accepted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BD37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B568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B5681"/>
                          </a:solidFill>
                          <a:effectLst/>
                          <a:latin typeface="Arial" charset="0"/>
                        </a:rPr>
                        <a:t>1 – Alpha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CORRECT NON-REJECTION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B5681"/>
                          </a:solidFill>
                          <a:effectLst/>
                          <a:latin typeface="Arial" charset="0"/>
                        </a:rPr>
                        <a:t>Beta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Type II error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False negative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B568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BD37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>
          <a:xfrm flipV="1">
            <a:off x="1447800" y="1905000"/>
            <a:ext cx="2286000" cy="213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94" name="TextBox 10"/>
          <p:cNvSpPr txBox="1">
            <a:spLocks noChangeArrowheads="1"/>
          </p:cNvSpPr>
          <p:nvPr/>
        </p:nvSpPr>
        <p:spPr bwMode="auto">
          <a:xfrm>
            <a:off x="762000" y="5334000"/>
            <a:ext cx="7543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One controls the risk of a type I error by selecting a level of significance. </a:t>
            </a:r>
            <a:r>
              <a:rPr lang="en-US" altLang="en-US" sz="1800" b="1">
                <a:latin typeface="Arial" charset="0"/>
              </a:rPr>
              <a:t>Reducing the alpha to .01 from .05 reduces type I error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 Lowering the risk of Type I increases the risk of Type II.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charset="0"/>
              </a:rPr>
              <a:t>Simplest way to reduce type II errors is to increase sample size.</a:t>
            </a:r>
          </a:p>
        </p:txBody>
      </p:sp>
    </p:spTree>
    <p:extLst>
      <p:ext uri="{BB962C8B-B14F-4D97-AF65-F5344CB8AC3E}">
        <p14:creationId xmlns:p14="http://schemas.microsoft.com/office/powerpoint/2010/main" val="108742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Basic Steps: Step 4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altLang="en-US" b="1" smtClean="0"/>
              <a:t>Step 4 Data analysis</a:t>
            </a:r>
          </a:p>
          <a:p>
            <a:pPr eaLnBrk="1" hangingPunct="1"/>
            <a:r>
              <a:rPr lang="en-US" altLang="en-US" smtClean="0"/>
              <a:t>Data entered into computer in a DATA file </a:t>
            </a:r>
          </a:p>
          <a:p>
            <a:pPr eaLnBrk="1" hangingPunct="1"/>
            <a:r>
              <a:rPr lang="en-US" altLang="en-US" smtClean="0"/>
              <a:t>SPSS used to analyze the results</a:t>
            </a:r>
          </a:p>
          <a:p>
            <a:pPr eaLnBrk="1" hangingPunct="1"/>
            <a:r>
              <a:rPr lang="en-US" altLang="en-US" smtClean="0"/>
              <a:t>SPSS Printout includes all necessary descriptive / inferential statistics including level of significance or probability.</a:t>
            </a:r>
          </a:p>
        </p:txBody>
      </p:sp>
    </p:spTree>
    <p:extLst>
      <p:ext uri="{BB962C8B-B14F-4D97-AF65-F5344CB8AC3E}">
        <p14:creationId xmlns:p14="http://schemas.microsoft.com/office/powerpoint/2010/main" val="1459748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Step 4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en-US" b="1" dirty="0" smtClean="0"/>
              <a:t>Example : Data Analysis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b="1" dirty="0" smtClean="0"/>
              <a:t>Suppose:</a:t>
            </a:r>
          </a:p>
          <a:p>
            <a:pPr eaLnBrk="1" hangingPunct="1">
              <a:defRPr/>
            </a:pPr>
            <a:r>
              <a:rPr lang="en-US" dirty="0" smtClean="0"/>
              <a:t>A researcher is interested in the correlation between subjects years of experience as a staff nurse and scores on a job satisfaction questionnaire (sample size, n=700) .</a:t>
            </a:r>
          </a:p>
          <a:p>
            <a:pPr eaLnBrk="1" hangingPunct="1">
              <a:defRPr/>
            </a:pPr>
            <a:r>
              <a:rPr lang="en-US" dirty="0" smtClean="0"/>
              <a:t> The researcher employs the Pearson correlation coefficient (</a:t>
            </a:r>
            <a:r>
              <a:rPr lang="en-US" dirty="0" err="1" smtClean="0"/>
              <a:t>rxy</a:t>
            </a:r>
            <a:r>
              <a:rPr lang="en-US" dirty="0" smtClean="0"/>
              <a:t>) for this analysis and the following SPSS results are obtained. 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23459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Correlations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en-US" dirty="0" smtClean="0"/>
              <a:t>                                                  </a:t>
            </a:r>
            <a:r>
              <a:rPr lang="en-US" b="1" dirty="0" smtClean="0"/>
              <a:t>Years exp.      Job sat.</a:t>
            </a:r>
          </a:p>
          <a:p>
            <a:pPr eaLnBrk="1" hangingPunct="1">
              <a:buFont typeface="Arial" charset="0"/>
              <a:buNone/>
              <a:defRPr/>
            </a:pPr>
            <a:endParaRPr lang="en-US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n-US" b="1" dirty="0" smtClean="0"/>
              <a:t>Years exp</a:t>
            </a:r>
            <a:r>
              <a:rPr lang="en-US" dirty="0" smtClean="0"/>
              <a:t>.    Correlation           1.00            .384**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dirty="0" smtClean="0"/>
              <a:t>                       Sig. (1-tailed)                           .000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dirty="0" smtClean="0"/>
              <a:t>                       N                            700             699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dirty="0" smtClean="0"/>
              <a:t>_______________________________________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b="1" dirty="0" smtClean="0"/>
              <a:t>Job sat.        </a:t>
            </a:r>
            <a:r>
              <a:rPr lang="en-US" dirty="0" smtClean="0"/>
              <a:t>Correlation           .384**        1.00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dirty="0" smtClean="0"/>
              <a:t>                      Sig. (1-tailed)       .000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dirty="0" smtClean="0"/>
              <a:t>                        N                           699              700</a:t>
            </a:r>
          </a:p>
          <a:p>
            <a:pPr eaLnBrk="1" hangingPunct="1">
              <a:buFont typeface="Arial" charset="0"/>
              <a:buNone/>
              <a:defRPr/>
            </a:pPr>
            <a:endParaRPr lang="en-US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n-US" dirty="0" smtClean="0"/>
              <a:t>** Correlation significant at 0.01 level (1-tailed)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30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Basic Preparation </a:t>
            </a:r>
            <a:br>
              <a:rPr lang="en-US" dirty="0" smtClean="0"/>
            </a:br>
            <a:r>
              <a:rPr lang="en-US" dirty="0" smtClean="0"/>
              <a:t>Planning a Research Study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Identify problem</a:t>
            </a:r>
          </a:p>
          <a:p>
            <a:pPr eaLnBrk="1" hangingPunct="1"/>
            <a:r>
              <a:rPr lang="en-US" altLang="en-US" smtClean="0"/>
              <a:t>Review literature</a:t>
            </a:r>
          </a:p>
          <a:p>
            <a:pPr eaLnBrk="1" hangingPunct="1"/>
            <a:r>
              <a:rPr lang="en-US" altLang="en-US" smtClean="0"/>
              <a:t>Determine conceptual and operational definitions of variables</a:t>
            </a:r>
          </a:p>
          <a:p>
            <a:pPr eaLnBrk="1" hangingPunct="1"/>
            <a:r>
              <a:rPr lang="en-US" altLang="en-US" smtClean="0"/>
              <a:t>Select appropriate instruments</a:t>
            </a:r>
          </a:p>
        </p:txBody>
      </p:sp>
    </p:spTree>
    <p:extLst>
      <p:ext uri="{BB962C8B-B14F-4D97-AF65-F5344CB8AC3E}">
        <p14:creationId xmlns:p14="http://schemas.microsoft.com/office/powerpoint/2010/main" val="32850194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Step 4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en-US" b="1" dirty="0" smtClean="0"/>
              <a:t>Example: Data Analysis </a:t>
            </a:r>
          </a:p>
          <a:p>
            <a:pPr eaLnBrk="1" hangingPunct="1">
              <a:defRPr/>
            </a:pPr>
            <a:r>
              <a:rPr lang="en-US" dirty="0" smtClean="0"/>
              <a:t>The p value (or level of significance) gives the probability of committing error if results are declared to be statistically significant.</a:t>
            </a:r>
          </a:p>
          <a:p>
            <a:pPr eaLnBrk="1" hangingPunct="1">
              <a:defRPr/>
            </a:pPr>
            <a:r>
              <a:rPr lang="en-US" dirty="0" smtClean="0"/>
              <a:t> In this example, Sig.(1-tailed) for the correlation between years of experience and job satisfaction &lt;.001 (=.000), indicating the result is statistically significant.</a:t>
            </a:r>
          </a:p>
          <a:p>
            <a:pPr eaLnBrk="1" hangingPunct="1">
              <a:defRPr/>
            </a:pPr>
            <a:r>
              <a:rPr lang="en-US" dirty="0" smtClean="0"/>
              <a:t>Whether a test is 1-tailed or 2-tailed is determined on the basis of the hypothesis  statement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9193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Basic Steps: Step 5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en-US" b="1" dirty="0" smtClean="0"/>
              <a:t>Step 5. Making a decision </a:t>
            </a:r>
            <a:r>
              <a:rPr lang="en-US" dirty="0" smtClean="0"/>
              <a:t>involves:</a:t>
            </a:r>
          </a:p>
          <a:p>
            <a:pPr eaLnBrk="1" hangingPunct="1">
              <a:defRPr/>
            </a:pPr>
            <a:r>
              <a:rPr lang="en-US" dirty="0" smtClean="0"/>
              <a:t>Do you reject  or fail to reject the null hypothesis?</a:t>
            </a:r>
          </a:p>
          <a:p>
            <a:pPr eaLnBrk="1" hangingPunct="1">
              <a:defRPr/>
            </a:pPr>
            <a:r>
              <a:rPr lang="en-US" dirty="0" smtClean="0"/>
              <a:t>The decision is made by examining the p level furnished by the computer.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b="1" dirty="0" smtClean="0"/>
              <a:t>Example</a:t>
            </a:r>
            <a:r>
              <a:rPr lang="en-US" dirty="0" smtClean="0"/>
              <a:t>: if the alpha level is set at .05, inferential statistics with p levels of .05 or less are statistically significant.</a:t>
            </a:r>
          </a:p>
          <a:p>
            <a:pPr eaLnBrk="1" hangingPunct="1">
              <a:defRPr/>
            </a:pPr>
            <a:r>
              <a:rPr lang="en-US" dirty="0" smtClean="0"/>
              <a:t> When this is the case , the HO is rejected and HA is supported.</a:t>
            </a:r>
          </a:p>
          <a:p>
            <a:pPr eaLnBrk="1" hangingPunct="1">
              <a:buFont typeface="Arial" charset="0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933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Step 5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researcher might report  the results of the data analysis example as follows:</a:t>
            </a:r>
          </a:p>
          <a:p>
            <a:pPr eaLnBrk="1" hangingPunct="1"/>
            <a:r>
              <a:rPr lang="en-US" altLang="en-US" smtClean="0"/>
              <a:t>There was a significant correlation </a:t>
            </a:r>
          </a:p>
          <a:p>
            <a:pPr eaLnBrk="1" hangingPunct="1">
              <a:buFont typeface="Arial" charset="0"/>
              <a:buNone/>
            </a:pPr>
            <a:r>
              <a:rPr lang="en-US" altLang="en-US" smtClean="0"/>
              <a:t>    (r=.38, p =.01, 1-tailed) between years of experience and job satisfaction for the 699 subjects. </a:t>
            </a:r>
          </a:p>
          <a:p>
            <a:pPr eaLnBrk="1" hangingPunct="1"/>
            <a:r>
              <a:rPr lang="en-US" altLang="en-US" smtClean="0"/>
              <a:t>In reporting correlation results the coefficient is rounded to 2 decimal places</a:t>
            </a:r>
          </a:p>
        </p:txBody>
      </p:sp>
    </p:spTree>
    <p:extLst>
      <p:ext uri="{BB962C8B-B14F-4D97-AF65-F5344CB8AC3E}">
        <p14:creationId xmlns:p14="http://schemas.microsoft.com/office/powerpoint/2010/main" val="24674695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4495800"/>
            <a:ext cx="8382000" cy="1143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9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Step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686800" cy="44958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The inferential statistic employed is based on the data collected in the study. </a:t>
            </a:r>
          </a:p>
          <a:p>
            <a:pPr eaLnBrk="1" hangingPunct="1">
              <a:defRPr/>
            </a:pPr>
            <a:r>
              <a:rPr lang="en-US" dirty="0" smtClean="0"/>
              <a:t>This </a:t>
            </a:r>
            <a:r>
              <a:rPr lang="en-US" b="1" dirty="0" smtClean="0"/>
              <a:t>inferential statistic</a:t>
            </a:r>
            <a:r>
              <a:rPr lang="en-US" dirty="0" smtClean="0"/>
              <a:t> is referred to as the </a:t>
            </a:r>
            <a:r>
              <a:rPr lang="en-US" b="1" dirty="0" smtClean="0"/>
              <a:t>test statistic </a:t>
            </a:r>
            <a:r>
              <a:rPr lang="en-US" dirty="0" smtClean="0"/>
              <a:t>( i.e. it tests the null hypothesis)</a:t>
            </a:r>
          </a:p>
          <a:p>
            <a:pPr eaLnBrk="1" hangingPunct="1">
              <a:defRPr/>
            </a:pPr>
            <a:r>
              <a:rPr lang="en-US" dirty="0" smtClean="0"/>
              <a:t>The test statistic is also called the </a:t>
            </a:r>
            <a:r>
              <a:rPr lang="en-US" b="1" dirty="0" smtClean="0"/>
              <a:t>obtained or calculated statistic.</a:t>
            </a:r>
          </a:p>
          <a:p>
            <a:pPr eaLnBrk="1" hangingPunct="1">
              <a:defRPr/>
            </a:pPr>
            <a:r>
              <a:rPr lang="en-US" dirty="0" smtClean="0"/>
              <a:t>Each inferential statistic ( e.g. t-test, chi-square) has a separate table of what are referred to as </a:t>
            </a:r>
            <a:r>
              <a:rPr lang="en-US" b="1" dirty="0" smtClean="0"/>
              <a:t>critical values (CVs)</a:t>
            </a:r>
            <a:r>
              <a:rPr lang="en-US" dirty="0" smtClean="0"/>
              <a:t>. 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en-US" dirty="0" smtClean="0"/>
              <a:t>	The values of the computed test statistic are compared to expected values  (critical values) provided in tables  or calculated in the ‘memory’ of the computer</a:t>
            </a:r>
          </a:p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8445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Step 5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49831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mtClean="0"/>
              <a:t>The appropriate table of CVs can be found in most statistics text books.[appendix pgs 747-752]</a:t>
            </a:r>
          </a:p>
          <a:p>
            <a:pPr eaLnBrk="1" hangingPunct="1"/>
            <a:r>
              <a:rPr lang="en-US" altLang="en-US" smtClean="0"/>
              <a:t>When employing the CV in the appropriate table </a:t>
            </a:r>
            <a:r>
              <a:rPr lang="en-US" altLang="en-US" b="1" smtClean="0"/>
              <a:t>for decision making, the  general rule is</a:t>
            </a:r>
            <a:r>
              <a:rPr lang="en-US" altLang="en-US" smtClean="0"/>
              <a:t>:</a:t>
            </a:r>
          </a:p>
          <a:p>
            <a:pPr eaLnBrk="1" hangingPunct="1"/>
            <a:r>
              <a:rPr lang="en-US" altLang="en-US" b="1" smtClean="0"/>
              <a:t>If the test statistic calculated for the data in your study equals or exceeds the CV, then the result is determined to be statistically significant (p&lt; .05 or .01)</a:t>
            </a:r>
          </a:p>
          <a:p>
            <a:pPr eaLnBrk="1" hangingPunct="1"/>
            <a:r>
              <a:rPr lang="en-US" altLang="en-US" smtClean="0"/>
              <a:t>CVs are usually not included in research reports, instead the p level is included in reports.</a:t>
            </a:r>
          </a:p>
          <a:p>
            <a:pPr eaLnBrk="1" hangingPunct="1"/>
            <a:endParaRPr lang="en-US" altLang="en-US" b="1" smtClean="0"/>
          </a:p>
        </p:txBody>
      </p:sp>
    </p:spTree>
    <p:extLst>
      <p:ext uri="{BB962C8B-B14F-4D97-AF65-F5344CB8AC3E}">
        <p14:creationId xmlns:p14="http://schemas.microsoft.com/office/powerpoint/2010/main" val="10265866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Step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en-US" b="1" dirty="0" smtClean="0"/>
              <a:t>Examples of decision making using CVs</a:t>
            </a:r>
          </a:p>
          <a:p>
            <a:pPr eaLnBrk="1" hangingPunct="1">
              <a:defRPr/>
            </a:pPr>
            <a:r>
              <a:rPr lang="en-US" dirty="0" smtClean="0"/>
              <a:t>Test statistic = 4.11; CV= 4.110; decision: result is statistically significant because it equals the CV</a:t>
            </a:r>
          </a:p>
          <a:p>
            <a:pPr eaLnBrk="1" hangingPunct="1">
              <a:defRPr/>
            </a:pPr>
            <a:r>
              <a:rPr lang="en-US" dirty="0" smtClean="0"/>
              <a:t>Test statistic = 4.11; CV = 4.120; decision: result not statistically significant because it is </a:t>
            </a:r>
            <a:r>
              <a:rPr lang="en-US" u="sng" dirty="0" smtClean="0"/>
              <a:t>less</a:t>
            </a:r>
            <a:r>
              <a:rPr lang="en-US" dirty="0" smtClean="0"/>
              <a:t> than the CV</a:t>
            </a:r>
          </a:p>
          <a:p>
            <a:pPr eaLnBrk="1" hangingPunct="1">
              <a:defRPr/>
            </a:pPr>
            <a:r>
              <a:rPr lang="en-US" dirty="0" smtClean="0"/>
              <a:t>Test statistic = 4.11; CV = 3.98; decision: result is statistically significant because it </a:t>
            </a:r>
            <a:r>
              <a:rPr lang="en-US" u="sng" dirty="0" smtClean="0"/>
              <a:t>exceeds</a:t>
            </a:r>
            <a:r>
              <a:rPr lang="en-US" dirty="0" smtClean="0"/>
              <a:t> the CV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2288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Step 5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257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en-US" b="1" dirty="0" smtClean="0"/>
              <a:t>Ex: Interpreting and Reporting Hypothesis Testing Results</a:t>
            </a:r>
          </a:p>
          <a:p>
            <a:pPr eaLnBrk="1" hangingPunct="1">
              <a:defRPr/>
            </a:pPr>
            <a:r>
              <a:rPr lang="en-US" dirty="0" smtClean="0"/>
              <a:t>Given an alpha level of .01</a:t>
            </a:r>
          </a:p>
          <a:p>
            <a:pPr eaLnBrk="1" hangingPunct="1">
              <a:defRPr/>
            </a:pPr>
            <a:r>
              <a:rPr lang="en-US" dirty="0" smtClean="0"/>
              <a:t>Suppose the results are statistically significant,  that is, p&lt;.01. This means that getting this result by chance is less than 1 time in 100.</a:t>
            </a:r>
          </a:p>
          <a:p>
            <a:pPr>
              <a:defRPr/>
            </a:pPr>
            <a:r>
              <a:rPr lang="en-US" dirty="0" smtClean="0"/>
              <a:t>Therefore , the null hypothesis is rejected.</a:t>
            </a:r>
          </a:p>
          <a:p>
            <a:pPr>
              <a:defRPr/>
            </a:pPr>
            <a:r>
              <a:rPr lang="en-US" dirty="0" smtClean="0"/>
              <a:t>The evidence supports the research hypothesis</a:t>
            </a:r>
          </a:p>
          <a:p>
            <a:pPr>
              <a:defRPr/>
            </a:pPr>
            <a:r>
              <a:rPr lang="en-US" dirty="0" smtClean="0"/>
              <a:t>That is, if your were testing for a difference in group means , statistical significance would lead you to conclude that the difference is not due to chance.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032275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Step 5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915400" cy="452596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Suppose  the results are non significant ( i.e. p&gt; .01). This means that:</a:t>
            </a:r>
          </a:p>
          <a:p>
            <a:pPr eaLnBrk="1" hangingPunct="1">
              <a:defRPr/>
            </a:pPr>
            <a:r>
              <a:rPr lang="en-US" dirty="0" smtClean="0"/>
              <a:t>The null hypothesis cannot be rejected</a:t>
            </a:r>
          </a:p>
          <a:p>
            <a:pPr eaLnBrk="1" hangingPunct="1">
              <a:defRPr/>
            </a:pPr>
            <a:r>
              <a:rPr lang="en-US" dirty="0" smtClean="0"/>
              <a:t>The evidence fails to support the research hypothesis</a:t>
            </a:r>
          </a:p>
          <a:p>
            <a:pPr eaLnBrk="1" hangingPunct="1">
              <a:defRPr/>
            </a:pPr>
            <a:r>
              <a:rPr lang="en-US" dirty="0" smtClean="0"/>
              <a:t>That is, if you were testing a difference in group means , statistical non significance would lead you    to conclude that the apparent difference in group means is presumably due to chance.</a:t>
            </a:r>
          </a:p>
          <a:p>
            <a:pPr eaLnBrk="1" hangingPunct="1">
              <a:defRPr/>
            </a:pPr>
            <a:r>
              <a:rPr lang="en-US" b="1" dirty="0" smtClean="0"/>
              <a:t> Non significantly different means are treated as if they were equal.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095745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600" b="1" dirty="0" smtClean="0">
                <a:solidFill>
                  <a:schemeClr val="accent4"/>
                </a:solidFill>
              </a:rPr>
              <a:t>Type I error </a:t>
            </a:r>
            <a:r>
              <a:rPr lang="en-US" sz="2600" dirty="0" smtClean="0"/>
              <a:t>(also known as </a:t>
            </a:r>
            <a:r>
              <a:rPr lang="en-US" sz="2600" b="1" dirty="0" smtClean="0"/>
              <a:t>alpha error</a:t>
            </a:r>
            <a:r>
              <a:rPr lang="en-US" sz="2600" dirty="0" smtClean="0"/>
              <a:t>): researcher REJECTs the null hypothesis (HO) when it is true in the population.</a:t>
            </a:r>
            <a:br>
              <a:rPr lang="en-US" sz="2600" dirty="0" smtClean="0"/>
            </a:br>
            <a:r>
              <a:rPr lang="en-US" sz="2600" b="1" dirty="0" smtClean="0">
                <a:solidFill>
                  <a:schemeClr val="accent4"/>
                </a:solidFill>
              </a:rPr>
              <a:t>Type II error </a:t>
            </a:r>
            <a:r>
              <a:rPr lang="en-US" sz="2600" dirty="0" smtClean="0"/>
              <a:t>(also known as </a:t>
            </a:r>
            <a:r>
              <a:rPr lang="en-US" sz="2600" b="1" dirty="0" smtClean="0"/>
              <a:t>beta error</a:t>
            </a:r>
            <a:r>
              <a:rPr lang="en-US" sz="2600" dirty="0" smtClean="0"/>
              <a:t>): researcher FAILS to reject the null hypothesis (HO) when it is FALSE in the population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362200"/>
            <a:ext cx="7391400" cy="3657600"/>
          </a:xfrm>
        </p:spPr>
        <p:txBody>
          <a:bodyPr>
            <a:normAutofit fontScale="77500" lnSpcReduction="20000"/>
          </a:bodyPr>
          <a:lstStyle/>
          <a:p>
            <a:pPr>
              <a:buFont typeface="Arial" charset="0"/>
              <a:buNone/>
              <a:defRPr/>
            </a:pPr>
            <a:r>
              <a:rPr lang="en-US" b="1" dirty="0" smtClean="0"/>
              <a:t>The actual situation is that the null hypothesis is</a:t>
            </a:r>
            <a:r>
              <a:rPr lang="en-US" dirty="0" smtClean="0"/>
              <a:t>: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_____________________________________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                                  </a:t>
            </a:r>
            <a:r>
              <a:rPr lang="en-US" b="1" dirty="0" smtClean="0"/>
              <a:t>True</a:t>
            </a:r>
            <a:r>
              <a:rPr lang="en-US" dirty="0" smtClean="0"/>
              <a:t>                        </a:t>
            </a:r>
            <a:r>
              <a:rPr lang="en-US" b="1" dirty="0" smtClean="0"/>
              <a:t>False</a:t>
            </a:r>
            <a:r>
              <a:rPr lang="en-US" dirty="0" smtClean="0"/>
              <a:t>   </a:t>
            </a:r>
          </a:p>
          <a:p>
            <a:pPr>
              <a:buFont typeface="Arial" charset="0"/>
              <a:buNone/>
              <a:defRPr/>
            </a:pPr>
            <a:r>
              <a:rPr lang="en-US" b="1" dirty="0" smtClean="0"/>
              <a:t>True</a:t>
            </a:r>
            <a:r>
              <a:rPr lang="en-US" dirty="0" smtClean="0"/>
              <a:t>                        Correct                Type II Error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(Null accepted)     Decision               Beta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_______________________________________</a:t>
            </a:r>
          </a:p>
          <a:p>
            <a:pPr>
              <a:buFont typeface="Arial" charset="0"/>
              <a:buNone/>
              <a:defRPr/>
            </a:pPr>
            <a:r>
              <a:rPr lang="en-US" b="1" dirty="0" smtClean="0"/>
              <a:t>False</a:t>
            </a:r>
            <a:r>
              <a:rPr lang="en-US" dirty="0" smtClean="0"/>
              <a:t>                        Type I Error         Correct Decision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(Null rejected)        Alpha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                       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3149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10200"/>
          </a:xfrm>
        </p:spPr>
        <p:txBody>
          <a:bodyPr/>
          <a:lstStyle/>
          <a:p>
            <a:r>
              <a:rPr lang="en-US" altLang="en-US" b="1" smtClean="0"/>
              <a:t>Power</a:t>
            </a:r>
            <a:r>
              <a:rPr lang="en-US" altLang="en-US" smtClean="0"/>
              <a:t> refers to the probability that the statistical procedure will be able to reject a false null hypothesis.</a:t>
            </a:r>
          </a:p>
          <a:p>
            <a:r>
              <a:rPr lang="en-US" altLang="en-US" smtClean="0"/>
              <a:t>That is, the probability that the researcher will not make a Type II error.</a:t>
            </a:r>
          </a:p>
          <a:p>
            <a:r>
              <a:rPr lang="en-US" altLang="en-US" b="1" smtClean="0"/>
              <a:t>Power depends on Alpha</a:t>
            </a:r>
            <a:r>
              <a:rPr lang="en-US" altLang="en-US" smtClean="0"/>
              <a:t> : </a:t>
            </a:r>
          </a:p>
          <a:p>
            <a:pPr lvl="1"/>
            <a:r>
              <a:rPr lang="en-US" altLang="en-US" smtClean="0"/>
              <a:t>for example, alpha set at .05 gives more power as compared to an alpha set at .01 or .001</a:t>
            </a:r>
          </a:p>
        </p:txBody>
      </p:sp>
      <p:sp>
        <p:nvSpPr>
          <p:cNvPr id="46083" name="Title 3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altLang="en-US" smtClean="0"/>
              <a:t>Step 5</a:t>
            </a:r>
          </a:p>
        </p:txBody>
      </p:sp>
    </p:spTree>
    <p:extLst>
      <p:ext uri="{BB962C8B-B14F-4D97-AF65-F5344CB8AC3E}">
        <p14:creationId xmlns:p14="http://schemas.microsoft.com/office/powerpoint/2010/main" val="1804405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smtClean="0"/>
              <a:t>Basic Steps Making Inferential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4525963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b="1" dirty="0" smtClean="0"/>
              <a:t>Five basic steps in making inferential decisions: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State hypotheses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Select appropriate inferential statistic(s)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Specify alpha or level of significance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Data analysis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Decision-making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9907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5257800"/>
            <a:ext cx="6553200" cy="609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534400" cy="5181600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b="1" dirty="0" smtClean="0"/>
              <a:t>Sample size</a:t>
            </a:r>
            <a:r>
              <a:rPr lang="en-US" dirty="0" smtClean="0"/>
              <a:t>: the </a:t>
            </a:r>
            <a:r>
              <a:rPr lang="en-US" b="1" dirty="0" smtClean="0">
                <a:solidFill>
                  <a:schemeClr val="accent4"/>
                </a:solidFill>
              </a:rPr>
              <a:t>larger the sample the more power</a:t>
            </a:r>
          </a:p>
          <a:p>
            <a:pPr>
              <a:defRPr/>
            </a:pPr>
            <a:r>
              <a:rPr lang="en-US" b="1" dirty="0" smtClean="0"/>
              <a:t>Effect size</a:t>
            </a:r>
            <a:r>
              <a:rPr lang="en-US" dirty="0" smtClean="0"/>
              <a:t>: strength of the study’s expected effect (in experimental research); expected difference (in descriptive comparative research); expected correlation (in descriptive </a:t>
            </a:r>
            <a:r>
              <a:rPr lang="en-US" dirty="0" err="1" smtClean="0"/>
              <a:t>correlational</a:t>
            </a:r>
            <a:r>
              <a:rPr lang="en-US" dirty="0" smtClean="0"/>
              <a:t> research ).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4"/>
                </a:solidFill>
              </a:rPr>
              <a:t>Parametric statistics </a:t>
            </a:r>
            <a:r>
              <a:rPr lang="en-US" dirty="0" smtClean="0">
                <a:solidFill>
                  <a:schemeClr val="accent4"/>
                </a:solidFill>
              </a:rPr>
              <a:t>are generally </a:t>
            </a:r>
            <a:r>
              <a:rPr lang="en-US" b="1" dirty="0" smtClean="0">
                <a:solidFill>
                  <a:schemeClr val="accent4"/>
                </a:solidFill>
              </a:rPr>
              <a:t>more powerful than nonparametric</a:t>
            </a:r>
          </a:p>
          <a:p>
            <a:pPr>
              <a:defRPr/>
            </a:pPr>
            <a:r>
              <a:rPr lang="en-US" dirty="0" smtClean="0"/>
              <a:t> For </a:t>
            </a:r>
            <a:r>
              <a:rPr lang="en-US" b="1" dirty="0" smtClean="0"/>
              <a:t>some statistics </a:t>
            </a:r>
            <a:r>
              <a:rPr lang="en-US" dirty="0" smtClean="0"/>
              <a:t>(e.g. t-test) , </a:t>
            </a:r>
            <a:r>
              <a:rPr lang="en-US" b="1" dirty="0" smtClean="0">
                <a:solidFill>
                  <a:schemeClr val="accent4"/>
                </a:solidFill>
              </a:rPr>
              <a:t>one-tailed hypotheses </a:t>
            </a:r>
            <a:r>
              <a:rPr lang="en-US" dirty="0" smtClean="0">
                <a:solidFill>
                  <a:schemeClr val="accent4"/>
                </a:solidFill>
              </a:rPr>
              <a:t>(tests) are </a:t>
            </a:r>
            <a:r>
              <a:rPr lang="en-US" b="1" dirty="0" smtClean="0">
                <a:solidFill>
                  <a:schemeClr val="accent4"/>
                </a:solidFill>
              </a:rPr>
              <a:t>more powerful than two-tailed </a:t>
            </a:r>
            <a:r>
              <a:rPr lang="en-US" dirty="0" smtClean="0"/>
              <a:t>tests , PROVIDED the researcher predicts the right direction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	Power for a study should be at .80 or higher</a:t>
            </a:r>
            <a:endParaRPr lang="en-US" dirty="0"/>
          </a:p>
        </p:txBody>
      </p:sp>
      <p:sp>
        <p:nvSpPr>
          <p:cNvPr id="4710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‘power’</a:t>
            </a:r>
          </a:p>
        </p:txBody>
      </p:sp>
    </p:spTree>
    <p:extLst>
      <p:ext uri="{BB962C8B-B14F-4D97-AF65-F5344CB8AC3E}">
        <p14:creationId xmlns:p14="http://schemas.microsoft.com/office/powerpoint/2010/main" val="3643361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Basic Steps: Step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4525963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Step 1 Hypotheses</a:t>
            </a:r>
            <a:r>
              <a:rPr lang="en-US" dirty="0" smtClean="0"/>
              <a:t>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Prior to data collection</a:t>
            </a:r>
            <a:r>
              <a:rPr lang="en-US" dirty="0" smtClean="0"/>
              <a:t>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Delineate study purpose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Prepare formal purpose statement in form of a hypothesis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Essential conditions for a testable hypothesis</a:t>
            </a:r>
            <a:r>
              <a:rPr lang="en-US" dirty="0" smtClean="0"/>
              <a:t>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Must delineate a relationship between variables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Relationship must be empirically testable through the collection of data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152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525963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 smtClean="0"/>
              <a:t>Essential Conditions for Testable Hypothesis</a:t>
            </a:r>
            <a:r>
              <a:rPr lang="en-US" dirty="0" smtClean="0"/>
              <a:t>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Must make a clear statement regarding explicit nature or posited relationship between the variables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Decide before study conducted whether  or not to use a directional hypothesis (one-tailed) or non directional (two-tailed)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Examples testable hypotheses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Null (HO): </a:t>
            </a:r>
            <a:r>
              <a:rPr lang="en-US" dirty="0" smtClean="0"/>
              <a:t>There</a:t>
            </a:r>
            <a:r>
              <a:rPr lang="en-US" b="1" dirty="0" smtClean="0"/>
              <a:t> </a:t>
            </a:r>
            <a:r>
              <a:rPr lang="en-US" dirty="0" smtClean="0"/>
              <a:t>is no difference between staff nurses participating in a mentoring program and those not participating with respect to job satisfaction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Step 1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411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Step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Examples Testable Hypotheses: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Directional research hypothesis (HA, alternate hypothesis</a:t>
            </a:r>
            <a:r>
              <a:rPr lang="en-US" dirty="0" smtClean="0"/>
              <a:t>): Staff nurses participating in a mentoring program will have significantly higher job satisfaction than staff nurses not participating in a mentoring program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Non directional research hypothesis</a:t>
            </a:r>
            <a:r>
              <a:rPr lang="en-US" dirty="0" smtClean="0"/>
              <a:t>: There will be a significant difference between job satisfaction of staff nurses participating in a mentoring program and staff nurses not participating in a mentoring program. </a:t>
            </a:r>
          </a:p>
        </p:txBody>
      </p:sp>
    </p:spTree>
    <p:extLst>
      <p:ext uri="{BB962C8B-B14F-4D97-AF65-F5344CB8AC3E}">
        <p14:creationId xmlns:p14="http://schemas.microsoft.com/office/powerpoint/2010/main" val="1857369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en-US" smtClean="0"/>
              <a:t>Step 1</a:t>
            </a:r>
          </a:p>
        </p:txBody>
      </p:sp>
      <p:sp>
        <p:nvSpPr>
          <p:cNvPr id="23555" name="Text Placeholder 2"/>
          <p:cNvSpPr>
            <a:spLocks noGrp="1"/>
          </p:cNvSpPr>
          <p:nvPr>
            <p:ph type="body" idx="1"/>
          </p:nvPr>
        </p:nvSpPr>
        <p:spPr>
          <a:xfrm>
            <a:off x="381000" y="990600"/>
            <a:ext cx="4040188" cy="639763"/>
          </a:xfrm>
        </p:spPr>
        <p:txBody>
          <a:bodyPr/>
          <a:lstStyle/>
          <a:p>
            <a:r>
              <a:rPr lang="en-US" altLang="en-US" smtClean="0"/>
              <a:t>Testable Hypotheses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676400"/>
            <a:ext cx="4040188" cy="47244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There is no significant relationship between age and blood pressure</a:t>
            </a:r>
          </a:p>
          <a:p>
            <a:pPr>
              <a:defRPr/>
            </a:pPr>
            <a:r>
              <a:rPr lang="en-US" dirty="0" smtClean="0"/>
              <a:t>There is no significant difference between students receiving and those not receiving instruction with respect to achievement scores</a:t>
            </a:r>
          </a:p>
          <a:p>
            <a:pPr>
              <a:defRPr/>
            </a:pPr>
            <a:r>
              <a:rPr lang="en-US" dirty="0" smtClean="0"/>
              <a:t>An individual’s blood pressure is a function of his age, weight and daily exercise regime</a:t>
            </a:r>
            <a:endParaRPr lang="en-US" dirty="0"/>
          </a:p>
        </p:txBody>
      </p:sp>
      <p:sp>
        <p:nvSpPr>
          <p:cNvPr id="2355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066800"/>
            <a:ext cx="4041775" cy="639763"/>
          </a:xfrm>
        </p:spPr>
        <p:txBody>
          <a:bodyPr/>
          <a:lstStyle/>
          <a:p>
            <a:r>
              <a:rPr lang="en-US" altLang="en-US" smtClean="0"/>
              <a:t>Un testable Hypotheses</a:t>
            </a:r>
          </a:p>
        </p:txBody>
      </p:sp>
      <p:sp>
        <p:nvSpPr>
          <p:cNvPr id="23558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1676400"/>
            <a:ext cx="4041775" cy="4876800"/>
          </a:xfrm>
        </p:spPr>
        <p:txBody>
          <a:bodyPr/>
          <a:lstStyle/>
          <a:p>
            <a:r>
              <a:rPr lang="en-US" altLang="en-US" smtClean="0"/>
              <a:t>There is no significant difference between age and blood pressure</a:t>
            </a:r>
          </a:p>
          <a:p>
            <a:r>
              <a:rPr lang="en-US" altLang="en-US" smtClean="0"/>
              <a:t>Administering instruction is the best way to increase student achievement scores</a:t>
            </a:r>
          </a:p>
          <a:p>
            <a:endParaRPr lang="en-US" altLang="en-US" smtClean="0"/>
          </a:p>
          <a:p>
            <a:r>
              <a:rPr lang="en-US" altLang="en-US" smtClean="0"/>
              <a:t>What is the relationship between an individual’s blood pressure and his age, weight and daily exercise regime ?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22879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Step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charset="0"/>
              <a:buNone/>
              <a:defRPr/>
            </a:pPr>
            <a:r>
              <a:rPr lang="en-US" b="1" dirty="0" smtClean="0"/>
              <a:t>Is the following hypothesis testable? Why or why not?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A researcher hypothesizes that Group A is significantly better than groups B and C and group B is better than group C.</a:t>
            </a:r>
          </a:p>
          <a:p>
            <a:pPr>
              <a:buFont typeface="Arial" charset="0"/>
              <a:buNone/>
              <a:defRPr/>
            </a:pPr>
            <a:endParaRPr lang="en-US" dirty="0" smtClean="0"/>
          </a:p>
          <a:p>
            <a:pPr>
              <a:buFont typeface="Arial" charset="0"/>
              <a:buNone/>
              <a:defRPr/>
            </a:pPr>
            <a:endParaRPr lang="en-US" dirty="0" smtClean="0"/>
          </a:p>
          <a:p>
            <a:pPr>
              <a:buFont typeface="Arial" charset="0"/>
              <a:buNone/>
              <a:defRPr/>
            </a:pPr>
            <a:r>
              <a:rPr lang="en-US" dirty="0" smtClean="0"/>
              <a:t>Adapted from: </a:t>
            </a:r>
            <a:r>
              <a:rPr lang="en-US" dirty="0" err="1" smtClean="0"/>
              <a:t>Waltz,C.F</a:t>
            </a:r>
            <a:r>
              <a:rPr lang="en-US" dirty="0" smtClean="0"/>
              <a:t>. &amp; </a:t>
            </a:r>
            <a:r>
              <a:rPr lang="en-US" dirty="0" err="1" smtClean="0"/>
              <a:t>Bausell</a:t>
            </a:r>
            <a:r>
              <a:rPr lang="en-US" dirty="0" smtClean="0"/>
              <a:t>, R.B. (1981) </a:t>
            </a:r>
            <a:r>
              <a:rPr lang="en-US" i="1" dirty="0" smtClean="0"/>
              <a:t>Nursing Research: Design, Statistics and Computer Analysis</a:t>
            </a:r>
            <a:r>
              <a:rPr lang="en-US" dirty="0" smtClean="0"/>
              <a:t>. 17-19. Philadelphia: F.A. Davis Company</a:t>
            </a:r>
          </a:p>
        </p:txBody>
      </p:sp>
    </p:spTree>
    <p:extLst>
      <p:ext uri="{BB962C8B-B14F-4D97-AF65-F5344CB8AC3E}">
        <p14:creationId xmlns:p14="http://schemas.microsoft.com/office/powerpoint/2010/main" val="878930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4876800"/>
            <a:ext cx="81534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603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Basic Steps: Step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56260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Step 2 Selecting the appropriate inferential statistic(s) prior to data collection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Types of statistical tests</a:t>
            </a:r>
            <a:r>
              <a:rPr lang="en-US" dirty="0" smtClean="0"/>
              <a:t>: parametric &amp; non parametric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chemeClr val="accent4"/>
                </a:solidFill>
              </a:rPr>
              <a:t>Parametric tests </a:t>
            </a:r>
            <a:r>
              <a:rPr lang="en-US" dirty="0" smtClean="0"/>
              <a:t>have the following characteristics: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Involve estimation of a parameter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Require interval or ratio levels of measurement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Involve a set of assumptions to be met (e.g. that the variables are normally distributed in the population)</a:t>
            </a:r>
          </a:p>
          <a:p>
            <a:pPr algn="ctr" eaLnBrk="1" fontAlgn="auto" hangingPunct="1">
              <a:spcBef>
                <a:spcPts val="1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Parametric tests are more powerful </a:t>
            </a:r>
          </a:p>
          <a:p>
            <a:pPr algn="ctr" eaLnBrk="1" fontAlgn="auto" hangingPunct="1">
              <a:spcBef>
                <a:spcPts val="1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than nonparametric  tests , </a:t>
            </a:r>
          </a:p>
          <a:p>
            <a:pPr algn="ctr" eaLnBrk="1" fontAlgn="auto" hangingPunct="1">
              <a:spcBef>
                <a:spcPts val="1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thus are usually  preferred</a:t>
            </a:r>
          </a:p>
        </p:txBody>
      </p:sp>
    </p:spTree>
    <p:extLst>
      <p:ext uri="{BB962C8B-B14F-4D97-AF65-F5344CB8AC3E}">
        <p14:creationId xmlns:p14="http://schemas.microsoft.com/office/powerpoint/2010/main" val="4034148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2011</Words>
  <Application>Microsoft Office PowerPoint</Application>
  <PresentationFormat>On-screen Show (4:3)</PresentationFormat>
  <Paragraphs>211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Logic of Hypothesis Testing</vt:lpstr>
      <vt:lpstr>Basic Preparation  Planning a Research Study</vt:lpstr>
      <vt:lpstr>Basic Steps Making Inferential Decisions</vt:lpstr>
      <vt:lpstr>Basic Steps: Step 1</vt:lpstr>
      <vt:lpstr>  Step 1  </vt:lpstr>
      <vt:lpstr>Step 1</vt:lpstr>
      <vt:lpstr>Step 1</vt:lpstr>
      <vt:lpstr>Step 1</vt:lpstr>
      <vt:lpstr>Basic Steps: Step 2</vt:lpstr>
      <vt:lpstr>Step 2   </vt:lpstr>
      <vt:lpstr>Step 2 </vt:lpstr>
      <vt:lpstr>PowerPoint Presentation</vt:lpstr>
      <vt:lpstr>Factors  considered in selecting a test statistic include: </vt:lpstr>
      <vt:lpstr>   Step 2    </vt:lpstr>
      <vt:lpstr>Basic Steps: Step 3</vt:lpstr>
      <vt:lpstr>Alpha, Beta, Power, Effect Size</vt:lpstr>
      <vt:lpstr>Basic Steps: Step 4</vt:lpstr>
      <vt:lpstr> Step 4 </vt:lpstr>
      <vt:lpstr>Correlations </vt:lpstr>
      <vt:lpstr>Step 4  </vt:lpstr>
      <vt:lpstr> Basic Steps: Step 5 </vt:lpstr>
      <vt:lpstr>Step 5</vt:lpstr>
      <vt:lpstr>Step 5</vt:lpstr>
      <vt:lpstr>Step 5</vt:lpstr>
      <vt:lpstr>Step 5</vt:lpstr>
      <vt:lpstr>Step 5</vt:lpstr>
      <vt:lpstr>Step 5 </vt:lpstr>
      <vt:lpstr>Type I error (also known as alpha error): researcher REJECTs the null hypothesis (HO) when it is true in the population. Type II error (also known as beta error): researcher FAILS to reject the null hypothesis (HO) when it is FALSE in the population</vt:lpstr>
      <vt:lpstr>Step 5</vt:lpstr>
      <vt:lpstr>‘power’</vt:lpstr>
    </vt:vector>
  </TitlesOfParts>
  <Company>UMSON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 of Hypothesis Testing</dc:title>
  <dc:creator>Storr, Carla</dc:creator>
  <cp:lastModifiedBy>Pinna, Joanne</cp:lastModifiedBy>
  <cp:revision>2</cp:revision>
  <dcterms:created xsi:type="dcterms:W3CDTF">2015-06-15T16:45:50Z</dcterms:created>
  <dcterms:modified xsi:type="dcterms:W3CDTF">2015-08-12T19:32:50Z</dcterms:modified>
</cp:coreProperties>
</file>